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erif"/>
      <p:regular r:id="rId13"/>
      <p:bold r:id="rId14"/>
      <p:italic r:id="rId15"/>
      <p:boldItalic r:id="rId16"/>
    </p:embeddedFont>
    <p:embeddedFont>
      <p:font typeface="Roboto Black"/>
      <p:bold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Serif SemiBold"/>
      <p:regular r:id="rId23"/>
      <p:bold r:id="rId24"/>
      <p:italic r:id="rId25"/>
      <p:boldItalic r:id="rId26"/>
    </p:embeddedFont>
    <p:embeddedFont>
      <p:font typeface="Roboto Serif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SerifSemiBold-bold.fntdata"/><Relationship Id="rId23" Type="http://schemas.openxmlformats.org/officeDocument/2006/relationships/font" Target="fonts/RobotoSerif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SerifSemiBold-boldItalic.fntdata"/><Relationship Id="rId25" Type="http://schemas.openxmlformats.org/officeDocument/2006/relationships/font" Target="fonts/RobotoSerifSemiBold-italic.fntdata"/><Relationship Id="rId28" Type="http://schemas.openxmlformats.org/officeDocument/2006/relationships/font" Target="fonts/RobotoSerifMedium-bold.fntdata"/><Relationship Id="rId27" Type="http://schemas.openxmlformats.org/officeDocument/2006/relationships/font" Target="fonts/RobotoSerif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Serif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RobotoSerif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Serif-regular.fntdata"/><Relationship Id="rId12" Type="http://schemas.openxmlformats.org/officeDocument/2006/relationships/slide" Target="slides/slide6.xml"/><Relationship Id="rId15" Type="http://schemas.openxmlformats.org/officeDocument/2006/relationships/font" Target="fonts/RobotoSerif-italic.fntdata"/><Relationship Id="rId14" Type="http://schemas.openxmlformats.org/officeDocument/2006/relationships/font" Target="fonts/RobotoSerif-bold.fntdata"/><Relationship Id="rId17" Type="http://schemas.openxmlformats.org/officeDocument/2006/relationships/font" Target="fonts/RobotoBlack-bold.fntdata"/><Relationship Id="rId16" Type="http://schemas.openxmlformats.org/officeDocument/2006/relationships/font" Target="fonts/RobotoSerif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Black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8b2370c4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2e8b2370c45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8b2370c4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2e8b2370c45_1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8b2370c4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e8b2370c45_1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8da6c897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8da6c89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8ad827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8ad827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8b2370c45_1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e8b2370c45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98098" y="2832857"/>
            <a:ext cx="7886700" cy="582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2413" y="4792512"/>
            <a:ext cx="602681" cy="2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3888" y="1282303"/>
            <a:ext cx="7886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3888" y="3442097"/>
            <a:ext cx="7886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9841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9841" y="1260872"/>
            <a:ext cx="38684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629841" y="1878806"/>
            <a:ext cx="38684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4629150" y="1260872"/>
            <a:ext cx="3887325" cy="6178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4" type="body"/>
          </p:nvPr>
        </p:nvSpPr>
        <p:spPr>
          <a:xfrm>
            <a:off x="4629150" y="1878806"/>
            <a:ext cx="3887325" cy="2763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29841" y="342900"/>
            <a:ext cx="29490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3887391" y="740569"/>
            <a:ext cx="4629150" cy="36551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629841" y="1543050"/>
            <a:ext cx="2949075" cy="2858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 rot="5400000">
            <a:off x="5350050" y="1467469"/>
            <a:ext cx="4358925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1349550" y="-447056"/>
            <a:ext cx="4358925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khushboo53903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14.jpg"/><Relationship Id="rId7" Type="http://schemas.openxmlformats.org/officeDocument/2006/relationships/image" Target="../media/image18.jpg"/><Relationship Id="rId8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3465B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44"/>
            <a:ext cx="9144000" cy="5143500"/>
          </a:xfrm>
          <a:prstGeom prst="rect">
            <a:avLst/>
          </a:prstGeom>
          <a:noFill/>
          <a:ln cap="flat" cmpd="sng" w="9525">
            <a:solidFill>
              <a:srgbClr val="B13CF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25"/>
          <p:cNvSpPr txBox="1"/>
          <p:nvPr>
            <p:ph type="title"/>
          </p:nvPr>
        </p:nvSpPr>
        <p:spPr>
          <a:xfrm>
            <a:off x="3887700" y="3422350"/>
            <a:ext cx="5172300" cy="1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1400">
                <a:solidFill>
                  <a:schemeClr val="dk1"/>
                </a:solidFill>
              </a:rPr>
              <a:t>Team Name : 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1400">
                <a:solidFill>
                  <a:schemeClr val="dk1"/>
                </a:solidFill>
              </a:rPr>
              <a:t>Team Details: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5120700" y="3976175"/>
            <a:ext cx="1108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TechSirens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5052300" y="4272275"/>
            <a:ext cx="4007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Khushboo Kumari : </a:t>
            </a:r>
            <a:r>
              <a:rPr b="1" lang="en-GB" sz="13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khushboo53903@gmail.com</a:t>
            </a:r>
            <a:r>
              <a:rPr b="1"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Insha Naseem: </a:t>
            </a:r>
            <a:r>
              <a:rPr b="1" lang="en-GB" sz="13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insharham@gmail.com</a:t>
            </a:r>
            <a:endParaRPr b="1" sz="13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0" y="0"/>
            <a:ext cx="91440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TEAM: TECHSIRENS</a:t>
            </a:r>
            <a:endParaRPr b="1" sz="27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u="sng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“GLOBAL FASHION COLLABORATION ON MYNTRA”</a:t>
            </a:r>
            <a:endParaRPr sz="3600" u="sng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375" y="995325"/>
            <a:ext cx="1887900" cy="11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type="title"/>
          </p:nvPr>
        </p:nvSpPr>
        <p:spPr>
          <a:xfrm>
            <a:off x="0" y="-62550"/>
            <a:ext cx="9144000" cy="769200"/>
          </a:xfrm>
          <a:prstGeom prst="rect">
            <a:avLst/>
          </a:prstGeom>
          <a:gradFill>
            <a:gsLst>
              <a:gs pos="0">
                <a:srgbClr val="F386F4"/>
              </a:gs>
              <a:gs pos="95000">
                <a:srgbClr val="9900FF"/>
              </a:gs>
              <a:gs pos="100000">
                <a:srgbClr val="737373"/>
              </a:gs>
            </a:gsLst>
            <a:lin ang="5400012" scaled="0"/>
          </a:gradFill>
          <a:ln cap="flat" cmpd="sng" w="9525">
            <a:solidFill>
              <a:srgbClr val="F386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600"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-GB" sz="2600" u="sng">
                <a:latin typeface="Roboto"/>
                <a:ea typeface="Roboto"/>
                <a:cs typeface="Roboto"/>
                <a:sym typeface="Roboto"/>
              </a:rPr>
              <a:t>Problem Statement:“Engagement on a shopping platform”</a:t>
            </a:r>
            <a:endParaRPr sz="26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366050" y="706650"/>
            <a:ext cx="5214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Current Challenges:</a:t>
            </a:r>
            <a:endParaRPr b="1" sz="2500" u="sng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25" y="1283850"/>
            <a:ext cx="1491875" cy="9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154225" y="2378625"/>
            <a:ext cx="18879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•</a:t>
            </a:r>
            <a:r>
              <a:rPr b="1" lang="en-GB" sz="1100" u="sng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Limited Design Variety</a:t>
            </a:r>
            <a:r>
              <a:rPr b="1" lang="en-GB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:</a:t>
            </a:r>
            <a:r>
              <a:rPr b="1" lang="en-GB" sz="10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lang="en-GB" sz="10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Addressing the challenge of offering diverse, trendy, and unique clothing designs to cater to Myntra's Gen-Z customer base.</a:t>
            </a:r>
            <a:endParaRPr sz="10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2448500" y="3362325"/>
            <a:ext cx="22434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•</a:t>
            </a:r>
            <a:r>
              <a:rPr b="1" lang="en-GB" sz="1100" u="sng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Engagement and Retention: </a:t>
            </a:r>
            <a:r>
              <a:rPr lang="en-GB" sz="11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Enhancing user engagement and retention through compelling content and interactive experiences to foster habitual use of the Myntra platform.</a:t>
            </a:r>
            <a:endParaRPr sz="11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4947113" y="2234325"/>
            <a:ext cx="1742400" cy="22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•</a:t>
            </a:r>
            <a:r>
              <a:rPr b="1" lang="en-GB" sz="1100" u="sng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Access to Global Talent:</a:t>
            </a:r>
            <a:r>
              <a:rPr lang="en-GB" sz="11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Providing global designers a platform to showcase their creations and gain exposure in the competitive fashion industry, overcoming connectivity challenges.</a:t>
            </a:r>
            <a:endParaRPr sz="11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650" y="1964275"/>
            <a:ext cx="1742500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8488" y="2234325"/>
            <a:ext cx="1887900" cy="91213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7090650" y="3179225"/>
            <a:ext cx="1887900" cy="1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 u="sng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•Market Relevance and Freshness:</a:t>
            </a:r>
            <a:r>
              <a:rPr b="1" lang="en-GB" sz="1000" u="sng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lang="en-GB" sz="1000">
                <a:solidFill>
                  <a:schemeClr val="dk1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Ensuring Myntra's competitiveness by continually introducing fashionable designs aligned with current trends, attracting and retaining a fashion-savvy audience.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0" y="1200825"/>
            <a:ext cx="9089100" cy="3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Roboto Serif Medium"/>
              <a:ea typeface="Roboto Serif Medium"/>
              <a:cs typeface="Roboto Serif Medium"/>
              <a:sym typeface="Roboto Serif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0" y="0"/>
            <a:ext cx="9060300" cy="758400"/>
          </a:xfrm>
          <a:prstGeom prst="rect">
            <a:avLst/>
          </a:prstGeom>
          <a:gradFill>
            <a:gsLst>
              <a:gs pos="0">
                <a:srgbClr val="F386F4"/>
              </a:gs>
              <a:gs pos="95000">
                <a:srgbClr val="9900FF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900" u="sng">
                <a:latin typeface="Roboto"/>
                <a:ea typeface="Roboto"/>
                <a:cs typeface="Roboto"/>
                <a:sym typeface="Roboto"/>
              </a:rPr>
              <a:t>Proposed Solution: Global Designer Collaboration </a:t>
            </a:r>
            <a:endParaRPr sz="29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090" y="783913"/>
            <a:ext cx="1859477" cy="119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7229" y="2813896"/>
            <a:ext cx="1478079" cy="131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6914" y="758447"/>
            <a:ext cx="926370" cy="121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00362" y="2813896"/>
            <a:ext cx="1730076" cy="140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090" y="2813896"/>
            <a:ext cx="1537637" cy="150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32919" y="783914"/>
            <a:ext cx="1797519" cy="12017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2439225" y="1255650"/>
            <a:ext cx="11631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342FE"/>
          </a:solidFill>
          <a:ln cap="flat" cmpd="sng" w="25400">
            <a:solidFill>
              <a:srgbClr val="CC63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6076302" y="1255638"/>
            <a:ext cx="1019924" cy="2025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342FE"/>
          </a:solidFill>
          <a:ln cap="flat" cmpd="sng" w="25400">
            <a:solidFill>
              <a:srgbClr val="C34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8055677" y="2526102"/>
            <a:ext cx="112200" cy="33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AA37FC"/>
          </a:solidFill>
          <a:ln cap="flat" cmpd="sng" w="25400">
            <a:solidFill>
              <a:srgbClr val="C34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7"/>
          <p:cNvSpPr/>
          <p:nvPr/>
        </p:nvSpPr>
        <p:spPr>
          <a:xfrm>
            <a:off x="6076302" y="3486752"/>
            <a:ext cx="868325" cy="20213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342FE"/>
          </a:solidFill>
          <a:ln cap="flat" cmpd="sng" w="25400">
            <a:solidFill>
              <a:srgbClr val="C34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2439232" y="3486752"/>
            <a:ext cx="1030514" cy="19852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342FE"/>
          </a:solidFill>
          <a:ln cap="flat" cmpd="sng" w="25400">
            <a:solidFill>
              <a:srgbClr val="C342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674374" y="2114404"/>
            <a:ext cx="2093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900" u="none" cap="none" strike="noStrike">
                <a:solidFill>
                  <a:srgbClr val="000000"/>
                </a:solidFill>
                <a:latin typeface="Roboto Serif SemiBold"/>
                <a:ea typeface="Roboto Serif SemiBold"/>
                <a:cs typeface="Roboto Serif SemiBold"/>
                <a:sym typeface="Roboto Serif SemiBold"/>
              </a:rPr>
              <a:t>Designers Submitting Their Clothing Designs on the Myntra Portal</a:t>
            </a:r>
            <a:endParaRPr i="0" sz="900" u="none" cap="none" strike="noStrike">
              <a:solidFill>
                <a:srgbClr val="002060"/>
              </a:solidFill>
              <a:latin typeface="Roboto Serif SemiBold"/>
              <a:ea typeface="Roboto Serif SemiBold"/>
              <a:cs typeface="Roboto Serif SemiBold"/>
              <a:sym typeface="Roboto Serif SemiBold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3784159" y="2096428"/>
            <a:ext cx="2382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9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Design Selection by a Panel of Fashion Experts and Myntra Representatives</a:t>
            </a:r>
            <a:endParaRPr b="1" i="0" sz="9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7182828" y="2011304"/>
            <a:ext cx="176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Designers / New Bran</a:t>
            </a:r>
            <a:r>
              <a:rPr b="1" lang="en-GB" sz="800">
                <a:latin typeface="Roboto Serif"/>
                <a:ea typeface="Roboto Serif"/>
                <a:cs typeface="Roboto Serif"/>
                <a:sym typeface="Roboto Serif"/>
              </a:rPr>
              <a:t>ds </a:t>
            </a:r>
            <a:r>
              <a:rPr b="1" i="0" lang="en-GB" sz="8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Receiving Offers to Sell Their Creations to Myntra</a:t>
            </a:r>
            <a:endParaRPr b="1" i="0" sz="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7074569" y="4309159"/>
            <a:ext cx="1833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Myntra Acquiring Numerous New Designs Aligned with Gen-Z Trends</a:t>
            </a:r>
            <a:endParaRPr b="1" i="0" sz="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4032919" y="4451137"/>
            <a:ext cx="2432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8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Host Virtual Fashion Shows, Live Q&amp;As, and Interactive Workshops to Boost Engagement</a:t>
            </a:r>
            <a:endParaRPr b="1" i="0" sz="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620830" y="4315139"/>
            <a:ext cx="2147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9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Result: Enhanced Platform Engagement with Trendy Outfits</a:t>
            </a:r>
            <a:endParaRPr b="1" i="0" sz="9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-125" y="0"/>
            <a:ext cx="9144000" cy="675000"/>
          </a:xfrm>
          <a:prstGeom prst="rect">
            <a:avLst/>
          </a:prstGeom>
          <a:gradFill>
            <a:gsLst>
              <a:gs pos="0">
                <a:srgbClr val="F386F4"/>
              </a:gs>
              <a:gs pos="95000">
                <a:srgbClr val="9900FF"/>
              </a:gs>
              <a:gs pos="100000">
                <a:srgbClr val="737373"/>
              </a:gs>
            </a:gsLst>
            <a:lin ang="5400012" scaled="0"/>
          </a:gra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900" u="sng"/>
              <a:t>Feasibility Of Implementing the solution</a:t>
            </a:r>
            <a:endParaRPr b="1" sz="29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152275" y="675000"/>
            <a:ext cx="3506700" cy="2890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FF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1</a:t>
            </a:r>
            <a:r>
              <a:rPr lang="en-GB" sz="1500">
                <a:solidFill>
                  <a:srgbClr val="0000FF"/>
                </a:solidFill>
                <a:latin typeface="Roboto Serif Medium"/>
                <a:ea typeface="Roboto Serif Medium"/>
                <a:cs typeface="Roboto Serif Medium"/>
                <a:sym typeface="Roboto Serif Medium"/>
              </a:rPr>
              <a:t>.</a:t>
            </a:r>
            <a:r>
              <a:rPr b="1" lang="en-GB" sz="1300" u="sng">
                <a:solidFill>
                  <a:srgbClr val="0000FF"/>
                </a:solidFill>
                <a:latin typeface="Roboto Serif"/>
                <a:ea typeface="Roboto Serif"/>
                <a:cs typeface="Roboto Serif"/>
                <a:sym typeface="Roboto Serif"/>
              </a:rPr>
              <a:t>Technological Infrastructure</a:t>
            </a:r>
            <a:endParaRPr b="1" sz="1200" u="sng">
              <a:solidFill>
                <a:srgbClr val="0000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Font typeface="Roboto Serif"/>
              <a:buChar char="★"/>
            </a:pPr>
            <a:r>
              <a:rPr b="1" lang="en-GB" sz="1100">
                <a:latin typeface="Roboto"/>
                <a:ea typeface="Roboto"/>
                <a:cs typeface="Roboto"/>
                <a:sym typeface="Roboto"/>
              </a:rPr>
              <a:t>Platform Enhancement</a:t>
            </a: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: Upgrades to UI and backend systems for new features and functionalities.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oboto Serif"/>
              <a:buChar char="★"/>
            </a:pPr>
            <a:r>
              <a:rPr b="1" lang="en-GB" sz="1100">
                <a:latin typeface="Roboto"/>
                <a:ea typeface="Roboto"/>
                <a:cs typeface="Roboto"/>
                <a:sym typeface="Roboto"/>
              </a:rPr>
              <a:t>Data Management:</a:t>
            </a: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 Advanced analytics tools for seamless customer experiences.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b="1" lang="en-GB" sz="13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4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Resource Allocation Designers Onboarding</a:t>
            </a:r>
            <a:endParaRPr b="1" sz="13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Font typeface="Roboto Serif"/>
              <a:buChar char="★"/>
            </a:pPr>
            <a:r>
              <a:rPr b="1" lang="en-GB" sz="1100">
                <a:latin typeface="Roboto"/>
                <a:ea typeface="Roboto"/>
                <a:cs typeface="Roboto"/>
                <a:sym typeface="Roboto"/>
              </a:rPr>
              <a:t>Designers Onboarding</a:t>
            </a: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: Dedicated team for quality standards and guidelines.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 Serif"/>
              <a:buChar char="★"/>
            </a:pPr>
            <a:r>
              <a:rPr b="1" lang="en-GB" sz="1100">
                <a:latin typeface="Roboto"/>
                <a:ea typeface="Roboto"/>
                <a:cs typeface="Roboto"/>
                <a:sym typeface="Roboto"/>
              </a:rPr>
              <a:t>Marketing and Promotion</a:t>
            </a:r>
            <a:r>
              <a:rPr lang="en-GB" sz="1100">
                <a:latin typeface="Roboto"/>
                <a:ea typeface="Roboto"/>
                <a:cs typeface="Roboto"/>
                <a:sym typeface="Roboto"/>
              </a:rPr>
              <a:t>: Resources allocated for new collections and platform traffic.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5476375" y="1349725"/>
            <a:ext cx="3585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3. </a:t>
            </a:r>
            <a:r>
              <a:rPr b="1" lang="en-GB" sz="16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Operational Considerations</a:t>
            </a:r>
            <a:r>
              <a:rPr b="1" lang="en-GB" sz="15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★"/>
            </a:pPr>
            <a:r>
              <a:rPr b="1"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Supply Chain Integration</a:t>
            </a: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Streamlining processes for efficient inventory and order management.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★"/>
            </a:pPr>
            <a:r>
              <a:rPr b="1"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 Suppor</a:t>
            </a: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t: Enhanced customer support for new collections.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4.</a:t>
            </a:r>
            <a:r>
              <a:rPr b="1" lang="en-GB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5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Financial Viability</a:t>
            </a:r>
            <a:endParaRPr b="1" sz="1500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★"/>
            </a:pP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nitial Investment:</a:t>
            </a: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 investment justified by increased revenue potential.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★"/>
            </a:pPr>
            <a:r>
              <a:rPr b="1"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Impact:</a:t>
            </a: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higher sales and customer engagement for favorable returns.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5.</a:t>
            </a:r>
            <a:r>
              <a:rPr b="1" lang="en-GB" sz="12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15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Market Readiness</a:t>
            </a:r>
            <a:r>
              <a:rPr b="1" lang="en-GB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u="sng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★"/>
            </a:pPr>
            <a:r>
              <a:rPr b="1"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Consumer Demand</a:t>
            </a: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Growing interest in unique fashion items supports new designer introductions.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★"/>
            </a:pPr>
            <a:r>
              <a:rPr b="1"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Competitive Advantage</a:t>
            </a:r>
            <a:r>
              <a:rPr lang="en-GB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Differentiates Myntra, enhancing leadership in fashion e-commerce.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086" y="675000"/>
            <a:ext cx="1620739" cy="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50" y="3339350"/>
            <a:ext cx="2542875" cy="1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8975" y="1739250"/>
            <a:ext cx="1665000" cy="16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1060" r="-1059" t="0"/>
          <a:stretch/>
        </p:blipFill>
        <p:spPr>
          <a:xfrm>
            <a:off x="1311000" y="789013"/>
            <a:ext cx="6438301" cy="4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type="title"/>
          </p:nvPr>
        </p:nvSpPr>
        <p:spPr>
          <a:xfrm>
            <a:off x="0" y="0"/>
            <a:ext cx="9144000" cy="638400"/>
          </a:xfrm>
          <a:prstGeom prst="rect">
            <a:avLst/>
          </a:prstGeom>
          <a:gradFill>
            <a:gsLst>
              <a:gs pos="0">
                <a:srgbClr val="F386F4"/>
              </a:gs>
              <a:gs pos="95000">
                <a:srgbClr val="9900FF"/>
              </a:gs>
              <a:gs pos="100000">
                <a:srgbClr val="737373"/>
              </a:gs>
            </a:gsLst>
            <a:lin ang="5400012" scaled="0"/>
          </a:gradFill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/>
              <a:t>TechStacks</a:t>
            </a:r>
            <a:endParaRPr sz="2600" u="sng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9000"/>
            <a:ext cx="1520550" cy="15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550" y="2460200"/>
            <a:ext cx="1906000" cy="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 rotWithShape="1">
          <a:blip r:embed="rId6">
            <a:alphaModFix/>
          </a:blip>
          <a:srcRect b="6690" l="-6960" r="6959" t="-6690"/>
          <a:stretch/>
        </p:blipFill>
        <p:spPr>
          <a:xfrm>
            <a:off x="7582137" y="789000"/>
            <a:ext cx="1179438" cy="12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1221" y="2188075"/>
            <a:ext cx="1961954" cy="12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925" y="4044775"/>
            <a:ext cx="1179451" cy="75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1520550" y="789025"/>
            <a:ext cx="369300" cy="3009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7418850" y="761500"/>
            <a:ext cx="369300" cy="3285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582125" y="4646450"/>
            <a:ext cx="369300" cy="300900"/>
          </a:xfrm>
          <a:prstGeom prst="flowChartConnector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1342929" y="4584918"/>
            <a:ext cx="369300" cy="362400"/>
          </a:xfrm>
          <a:prstGeom prst="flowChartConnector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0" y="789025"/>
            <a:ext cx="9144000" cy="429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25" y="0"/>
            <a:ext cx="9144000" cy="816300"/>
          </a:xfrm>
          <a:prstGeom prst="rect">
            <a:avLst/>
          </a:prstGeom>
          <a:gradFill>
            <a:gsLst>
              <a:gs pos="0">
                <a:srgbClr val="F386F4"/>
              </a:gs>
              <a:gs pos="95000">
                <a:srgbClr val="9900FF"/>
              </a:gs>
              <a:gs pos="100000">
                <a:srgbClr val="737373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900" u="sng">
                <a:latin typeface="Roboto"/>
                <a:ea typeface="Roboto"/>
                <a:cs typeface="Roboto"/>
                <a:sym typeface="Roboto"/>
              </a:rPr>
              <a:t>Benefits of Implementing Solutions: </a:t>
            </a:r>
            <a:endParaRPr sz="29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72475" y="1092875"/>
            <a:ext cx="77544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38" y="974428"/>
            <a:ext cx="8425124" cy="398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825" y="900025"/>
            <a:ext cx="1221200" cy="10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4035" y="3906198"/>
            <a:ext cx="1135924" cy="10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325" y="816300"/>
            <a:ext cx="641200" cy="6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7417" y="3906199"/>
            <a:ext cx="1009006" cy="1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